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0" r:id="rId3"/>
    <p:sldId id="3534" r:id="rId4"/>
    <p:sldId id="3537" r:id="rId5"/>
    <p:sldId id="3538" r:id="rId6"/>
    <p:sldId id="3520" r:id="rId7"/>
    <p:sldId id="3503" r:id="rId8"/>
    <p:sldId id="3521" r:id="rId9"/>
    <p:sldId id="3522" r:id="rId10"/>
    <p:sldId id="3523" r:id="rId11"/>
    <p:sldId id="3524" r:id="rId12"/>
    <p:sldId id="3525" r:id="rId13"/>
    <p:sldId id="3526" r:id="rId14"/>
    <p:sldId id="3527" r:id="rId15"/>
    <p:sldId id="3528" r:id="rId16"/>
    <p:sldId id="3529" r:id="rId17"/>
    <p:sldId id="3530" r:id="rId18"/>
    <p:sldId id="3531" r:id="rId19"/>
    <p:sldId id="3532" r:id="rId20"/>
    <p:sldId id="3536" r:id="rId21"/>
    <p:sldId id="3539" r:id="rId22"/>
    <p:sldId id="3540" r:id="rId23"/>
    <p:sldId id="3543" r:id="rId24"/>
    <p:sldId id="3542" r:id="rId25"/>
    <p:sldId id="35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C8F36-665C-474D-A9A4-F62BE15A00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7B20F9-594C-4406-97E2-8D20573061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#INTERNET</a:t>
          </a:r>
          <a:endParaRPr lang="en-US" sz="1600" dirty="0"/>
        </a:p>
      </dgm:t>
    </dgm:pt>
    <dgm:pt modelId="{6C8CB107-3245-4420-B789-B3F7C72550BD}" type="parTrans" cxnId="{F0777182-4914-48D4-BD91-F3F4FC3A9448}">
      <dgm:prSet/>
      <dgm:spPr/>
      <dgm:t>
        <a:bodyPr/>
        <a:lstStyle/>
        <a:p>
          <a:endParaRPr lang="en-US"/>
        </a:p>
      </dgm:t>
    </dgm:pt>
    <dgm:pt modelId="{BB4FC9BB-5D6F-4854-AA74-DA2BACFBC37B}" type="sibTrans" cxnId="{F0777182-4914-48D4-BD91-F3F4FC3A9448}">
      <dgm:prSet/>
      <dgm:spPr/>
      <dgm:t>
        <a:bodyPr/>
        <a:lstStyle/>
        <a:p>
          <a:endParaRPr lang="en-US"/>
        </a:p>
      </dgm:t>
    </dgm:pt>
    <dgm:pt modelId="{40A93093-F544-49D1-9270-B40958ADAC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Internet: - Is a worldwide network were Billions and billions of devices such as computers, servers, cell phones, Tablets etc..</a:t>
          </a:r>
          <a:endParaRPr lang="en-US" sz="1400" dirty="0"/>
        </a:p>
      </dgm:t>
    </dgm:pt>
    <dgm:pt modelId="{86DEB014-30D9-486A-85F3-C33BA5B5950C}" type="parTrans" cxnId="{F7F0420E-E360-4F67-868B-0C94A0C8688F}">
      <dgm:prSet/>
      <dgm:spPr/>
      <dgm:t>
        <a:bodyPr/>
        <a:lstStyle/>
        <a:p>
          <a:endParaRPr lang="en-US"/>
        </a:p>
      </dgm:t>
    </dgm:pt>
    <dgm:pt modelId="{4F1EA4CB-783D-40A1-B31C-E5861B3A0280}" type="sibTrans" cxnId="{F7F0420E-E360-4F67-868B-0C94A0C8688F}">
      <dgm:prSet/>
      <dgm:spPr/>
      <dgm:t>
        <a:bodyPr/>
        <a:lstStyle/>
        <a:p>
          <a:endParaRPr lang="en-US"/>
        </a:p>
      </dgm:t>
    </dgm:pt>
    <dgm:pt modelId="{1DF9A5D8-CD4A-46F6-85ED-59A388E2FF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As long as they are connected using global network any computer can communicate with any other computer.</a:t>
          </a:r>
          <a:endParaRPr lang="en-US" sz="1400" dirty="0"/>
        </a:p>
      </dgm:t>
    </dgm:pt>
    <dgm:pt modelId="{0DDFACC8-3FE1-4C9F-925C-8DCC5AE2FD24}" type="parTrans" cxnId="{A249D557-FCB2-4EE1-96FF-D92A8623F035}">
      <dgm:prSet/>
      <dgm:spPr/>
      <dgm:t>
        <a:bodyPr/>
        <a:lstStyle/>
        <a:p>
          <a:endParaRPr lang="en-US"/>
        </a:p>
      </dgm:t>
    </dgm:pt>
    <dgm:pt modelId="{F280977A-51A0-437F-B492-D0199D366297}" type="sibTrans" cxnId="{A249D557-FCB2-4EE1-96FF-D92A8623F035}">
      <dgm:prSet/>
      <dgm:spPr/>
      <dgm:t>
        <a:bodyPr/>
        <a:lstStyle/>
        <a:p>
          <a:endParaRPr lang="en-US"/>
        </a:p>
      </dgm:t>
    </dgm:pt>
    <dgm:pt modelId="{CAD093D9-EAA1-441F-BE61-842FBC8E26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Thanks to the Internet.</a:t>
          </a:r>
          <a:endParaRPr lang="en-US" sz="1600" dirty="0"/>
        </a:p>
      </dgm:t>
    </dgm:pt>
    <dgm:pt modelId="{1020874C-0AA7-40D0-B3EB-7445843937EF}" type="parTrans" cxnId="{C8724B58-9EDE-4AE4-B5DE-768DFA974F95}">
      <dgm:prSet/>
      <dgm:spPr/>
      <dgm:t>
        <a:bodyPr/>
        <a:lstStyle/>
        <a:p>
          <a:endParaRPr lang="en-US"/>
        </a:p>
      </dgm:t>
    </dgm:pt>
    <dgm:pt modelId="{844AA366-CACE-45A8-BE4C-243B6A07D98D}" type="sibTrans" cxnId="{C8724B58-9EDE-4AE4-B5DE-768DFA974F95}">
      <dgm:prSet/>
      <dgm:spPr/>
      <dgm:t>
        <a:bodyPr/>
        <a:lstStyle/>
        <a:p>
          <a:endParaRPr lang="en-US"/>
        </a:p>
      </dgm:t>
    </dgm:pt>
    <dgm:pt modelId="{D901A2AD-E8E5-4FCE-A2E7-24D51072D9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CLOUD = INTERNET</a:t>
          </a:r>
          <a:endParaRPr lang="en-US" sz="1600" dirty="0"/>
        </a:p>
      </dgm:t>
    </dgm:pt>
    <dgm:pt modelId="{BA9C3935-9A42-400D-ACE3-5D9A7BEE3468}" type="parTrans" cxnId="{239235D6-5568-43B3-995C-13BB2F25DDB3}">
      <dgm:prSet/>
      <dgm:spPr/>
      <dgm:t>
        <a:bodyPr/>
        <a:lstStyle/>
        <a:p>
          <a:endParaRPr lang="en-US"/>
        </a:p>
      </dgm:t>
    </dgm:pt>
    <dgm:pt modelId="{3D16057D-FDD2-4AA1-904A-AD3CF8EEE238}" type="sibTrans" cxnId="{239235D6-5568-43B3-995C-13BB2F25DDB3}">
      <dgm:prSet/>
      <dgm:spPr/>
      <dgm:t>
        <a:bodyPr/>
        <a:lstStyle/>
        <a:p>
          <a:endParaRPr lang="en-US"/>
        </a:p>
      </dgm:t>
    </dgm:pt>
    <dgm:pt modelId="{015AD27E-DAE7-42B8-9654-002318C600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INTERNET = Global Network of connected devices</a:t>
          </a:r>
          <a:endParaRPr lang="en-US" sz="1600" dirty="0"/>
        </a:p>
      </dgm:t>
    </dgm:pt>
    <dgm:pt modelId="{B6EED351-F600-4DCA-B68B-B239D6BF7845}" type="parTrans" cxnId="{6AFE424D-7313-4588-81F5-CB541412543F}">
      <dgm:prSet/>
      <dgm:spPr/>
      <dgm:t>
        <a:bodyPr/>
        <a:lstStyle/>
        <a:p>
          <a:endParaRPr lang="en-US"/>
        </a:p>
      </dgm:t>
    </dgm:pt>
    <dgm:pt modelId="{C364EEB6-8141-4603-9A08-CC84428D862E}" type="sibTrans" cxnId="{6AFE424D-7313-4588-81F5-CB541412543F}">
      <dgm:prSet/>
      <dgm:spPr/>
      <dgm:t>
        <a:bodyPr/>
        <a:lstStyle/>
        <a:p>
          <a:endParaRPr lang="en-US"/>
        </a:p>
      </dgm:t>
    </dgm:pt>
    <dgm:pt modelId="{6139D842-EF3A-48FC-B245-11A30FDE8D2E}" type="pres">
      <dgm:prSet presAssocID="{ECFC8F36-665C-474D-A9A4-F62BE15A006F}" presName="root" presStyleCnt="0">
        <dgm:presLayoutVars>
          <dgm:dir/>
          <dgm:resizeHandles val="exact"/>
        </dgm:presLayoutVars>
      </dgm:prSet>
      <dgm:spPr/>
    </dgm:pt>
    <dgm:pt modelId="{5C8D4D30-02AF-43F8-8320-478DB8C11D7A}" type="pres">
      <dgm:prSet presAssocID="{E07B20F9-594C-4406-97E2-8D2057306166}" presName="compNode" presStyleCnt="0"/>
      <dgm:spPr/>
    </dgm:pt>
    <dgm:pt modelId="{DB73D1BE-827A-41AF-8987-F185B89B06DF}" type="pres">
      <dgm:prSet presAssocID="{E07B20F9-594C-4406-97E2-8D205730616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F6DCBC7-438A-4D04-969C-6446473F04B1}" type="pres">
      <dgm:prSet presAssocID="{E07B20F9-594C-4406-97E2-8D2057306166}" presName="spaceRect" presStyleCnt="0"/>
      <dgm:spPr/>
    </dgm:pt>
    <dgm:pt modelId="{2A283AFF-1ACA-402A-BEF5-133AE9DF605B}" type="pres">
      <dgm:prSet presAssocID="{E07B20F9-594C-4406-97E2-8D2057306166}" presName="textRect" presStyleLbl="revTx" presStyleIdx="0" presStyleCnt="6">
        <dgm:presLayoutVars>
          <dgm:chMax val="1"/>
          <dgm:chPref val="1"/>
        </dgm:presLayoutVars>
      </dgm:prSet>
      <dgm:spPr/>
    </dgm:pt>
    <dgm:pt modelId="{1EE2E816-9049-447B-9E61-BE2B865581A2}" type="pres">
      <dgm:prSet presAssocID="{BB4FC9BB-5D6F-4854-AA74-DA2BACFBC37B}" presName="sibTrans" presStyleCnt="0"/>
      <dgm:spPr/>
    </dgm:pt>
    <dgm:pt modelId="{F82EC062-C4EA-4F15-8859-001028F299DC}" type="pres">
      <dgm:prSet presAssocID="{40A93093-F544-49D1-9270-B40958ADAC32}" presName="compNode" presStyleCnt="0"/>
      <dgm:spPr/>
    </dgm:pt>
    <dgm:pt modelId="{37452450-3776-45DD-A447-F8631D5AA1C8}" type="pres">
      <dgm:prSet presAssocID="{40A93093-F544-49D1-9270-B40958ADAC3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3954778-F4A3-42C1-8FEA-AD0613D05543}" type="pres">
      <dgm:prSet presAssocID="{40A93093-F544-49D1-9270-B40958ADAC32}" presName="spaceRect" presStyleCnt="0"/>
      <dgm:spPr/>
    </dgm:pt>
    <dgm:pt modelId="{5D249360-2D26-43A5-91C6-422E3B1E50E8}" type="pres">
      <dgm:prSet presAssocID="{40A93093-F544-49D1-9270-B40958ADAC32}" presName="textRect" presStyleLbl="revTx" presStyleIdx="1" presStyleCnt="6">
        <dgm:presLayoutVars>
          <dgm:chMax val="1"/>
          <dgm:chPref val="1"/>
        </dgm:presLayoutVars>
      </dgm:prSet>
      <dgm:spPr/>
    </dgm:pt>
    <dgm:pt modelId="{F4F6B76D-1A75-4AB7-84E2-07BBFF81DA4B}" type="pres">
      <dgm:prSet presAssocID="{4F1EA4CB-783D-40A1-B31C-E5861B3A0280}" presName="sibTrans" presStyleCnt="0"/>
      <dgm:spPr/>
    </dgm:pt>
    <dgm:pt modelId="{99575CE0-852C-41FA-B05B-6EA9F9971F75}" type="pres">
      <dgm:prSet presAssocID="{1DF9A5D8-CD4A-46F6-85ED-59A388E2FFB4}" presName="compNode" presStyleCnt="0"/>
      <dgm:spPr/>
    </dgm:pt>
    <dgm:pt modelId="{059E4005-2B3F-4544-A96A-12CFFC179B46}" type="pres">
      <dgm:prSet presAssocID="{1DF9A5D8-CD4A-46F6-85ED-59A388E2FFB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A3A541FB-C160-43DC-BD19-1B9BD3C5E531}" type="pres">
      <dgm:prSet presAssocID="{1DF9A5D8-CD4A-46F6-85ED-59A388E2FFB4}" presName="spaceRect" presStyleCnt="0"/>
      <dgm:spPr/>
    </dgm:pt>
    <dgm:pt modelId="{BC347B88-21E2-433D-89EC-6C15BB0550E8}" type="pres">
      <dgm:prSet presAssocID="{1DF9A5D8-CD4A-46F6-85ED-59A388E2FFB4}" presName="textRect" presStyleLbl="revTx" presStyleIdx="2" presStyleCnt="6">
        <dgm:presLayoutVars>
          <dgm:chMax val="1"/>
          <dgm:chPref val="1"/>
        </dgm:presLayoutVars>
      </dgm:prSet>
      <dgm:spPr/>
    </dgm:pt>
    <dgm:pt modelId="{49F27797-F065-4A01-935E-CD57779D7F42}" type="pres">
      <dgm:prSet presAssocID="{F280977A-51A0-437F-B492-D0199D366297}" presName="sibTrans" presStyleCnt="0"/>
      <dgm:spPr/>
    </dgm:pt>
    <dgm:pt modelId="{AED29006-9619-4796-8BCB-FF8F3565AF32}" type="pres">
      <dgm:prSet presAssocID="{CAD093D9-EAA1-441F-BE61-842FBC8E26AA}" presName="compNode" presStyleCnt="0"/>
      <dgm:spPr/>
    </dgm:pt>
    <dgm:pt modelId="{60E9E2C0-12E6-481D-9BA3-86DFBBF75EBD}" type="pres">
      <dgm:prSet presAssocID="{CAD093D9-EAA1-441F-BE61-842FBC8E26A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91B63E6-BBB9-4434-BF99-F2F795E05502}" type="pres">
      <dgm:prSet presAssocID="{CAD093D9-EAA1-441F-BE61-842FBC8E26AA}" presName="spaceRect" presStyleCnt="0"/>
      <dgm:spPr/>
    </dgm:pt>
    <dgm:pt modelId="{535543ED-BFC6-499B-BE79-D7EFFB475887}" type="pres">
      <dgm:prSet presAssocID="{CAD093D9-EAA1-441F-BE61-842FBC8E26AA}" presName="textRect" presStyleLbl="revTx" presStyleIdx="3" presStyleCnt="6">
        <dgm:presLayoutVars>
          <dgm:chMax val="1"/>
          <dgm:chPref val="1"/>
        </dgm:presLayoutVars>
      </dgm:prSet>
      <dgm:spPr/>
    </dgm:pt>
    <dgm:pt modelId="{D2416E62-EE48-4EAD-92F9-A7B777B72DC7}" type="pres">
      <dgm:prSet presAssocID="{844AA366-CACE-45A8-BE4C-243B6A07D98D}" presName="sibTrans" presStyleCnt="0"/>
      <dgm:spPr/>
    </dgm:pt>
    <dgm:pt modelId="{A36575FC-801D-48AC-9F23-05D1D97025E7}" type="pres">
      <dgm:prSet presAssocID="{D901A2AD-E8E5-4FCE-A2E7-24D51072D9FB}" presName="compNode" presStyleCnt="0"/>
      <dgm:spPr/>
    </dgm:pt>
    <dgm:pt modelId="{C728AC02-DF02-482A-82BD-38EAB0F57D39}" type="pres">
      <dgm:prSet presAssocID="{D901A2AD-E8E5-4FCE-A2E7-24D51072D9F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75DFAAE-6C24-47C7-98DD-67A91AC38E81}" type="pres">
      <dgm:prSet presAssocID="{D901A2AD-E8E5-4FCE-A2E7-24D51072D9FB}" presName="spaceRect" presStyleCnt="0"/>
      <dgm:spPr/>
    </dgm:pt>
    <dgm:pt modelId="{303CD3CF-F7E3-4599-951C-BCB8C47364F9}" type="pres">
      <dgm:prSet presAssocID="{D901A2AD-E8E5-4FCE-A2E7-24D51072D9FB}" presName="textRect" presStyleLbl="revTx" presStyleIdx="4" presStyleCnt="6">
        <dgm:presLayoutVars>
          <dgm:chMax val="1"/>
          <dgm:chPref val="1"/>
        </dgm:presLayoutVars>
      </dgm:prSet>
      <dgm:spPr/>
    </dgm:pt>
    <dgm:pt modelId="{0DDA9087-1025-43F2-854A-712D55D2D16E}" type="pres">
      <dgm:prSet presAssocID="{3D16057D-FDD2-4AA1-904A-AD3CF8EEE238}" presName="sibTrans" presStyleCnt="0"/>
      <dgm:spPr/>
    </dgm:pt>
    <dgm:pt modelId="{81B4AC43-7852-4DE0-AE36-CCD57EB038DA}" type="pres">
      <dgm:prSet presAssocID="{015AD27E-DAE7-42B8-9654-002318C60026}" presName="compNode" presStyleCnt="0"/>
      <dgm:spPr/>
    </dgm:pt>
    <dgm:pt modelId="{5C28F42C-4411-4CE0-A2DE-87616B86D600}" type="pres">
      <dgm:prSet presAssocID="{015AD27E-DAE7-42B8-9654-002318C6002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A7C488E-83C5-42E6-AF5D-3B1ABC1EB45B}" type="pres">
      <dgm:prSet presAssocID="{015AD27E-DAE7-42B8-9654-002318C60026}" presName="spaceRect" presStyleCnt="0"/>
      <dgm:spPr/>
    </dgm:pt>
    <dgm:pt modelId="{EDE85D02-5277-4EB5-B0D5-72308644E314}" type="pres">
      <dgm:prSet presAssocID="{015AD27E-DAE7-42B8-9654-002318C6002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9815F01-39E5-484F-9496-2D42619CC776}" type="presOf" srcId="{CAD093D9-EAA1-441F-BE61-842FBC8E26AA}" destId="{535543ED-BFC6-499B-BE79-D7EFFB475887}" srcOrd="0" destOrd="0" presId="urn:microsoft.com/office/officeart/2018/2/layout/IconLabelList"/>
    <dgm:cxn modelId="{29CBF601-4DAC-47A7-89DF-CDD04D30C79A}" type="presOf" srcId="{1DF9A5D8-CD4A-46F6-85ED-59A388E2FFB4}" destId="{BC347B88-21E2-433D-89EC-6C15BB0550E8}" srcOrd="0" destOrd="0" presId="urn:microsoft.com/office/officeart/2018/2/layout/IconLabelList"/>
    <dgm:cxn modelId="{F7F0420E-E360-4F67-868B-0C94A0C8688F}" srcId="{ECFC8F36-665C-474D-A9A4-F62BE15A006F}" destId="{40A93093-F544-49D1-9270-B40958ADAC32}" srcOrd="1" destOrd="0" parTransId="{86DEB014-30D9-486A-85F3-C33BA5B5950C}" sibTransId="{4F1EA4CB-783D-40A1-B31C-E5861B3A0280}"/>
    <dgm:cxn modelId="{6AFE424D-7313-4588-81F5-CB541412543F}" srcId="{ECFC8F36-665C-474D-A9A4-F62BE15A006F}" destId="{015AD27E-DAE7-42B8-9654-002318C60026}" srcOrd="5" destOrd="0" parTransId="{B6EED351-F600-4DCA-B68B-B239D6BF7845}" sibTransId="{C364EEB6-8141-4603-9A08-CC84428D862E}"/>
    <dgm:cxn modelId="{9D85446F-6D4F-43E2-B0F6-79A0218B1CDB}" type="presOf" srcId="{E07B20F9-594C-4406-97E2-8D2057306166}" destId="{2A283AFF-1ACA-402A-BEF5-133AE9DF605B}" srcOrd="0" destOrd="0" presId="urn:microsoft.com/office/officeart/2018/2/layout/IconLabelList"/>
    <dgm:cxn modelId="{A249D557-FCB2-4EE1-96FF-D92A8623F035}" srcId="{ECFC8F36-665C-474D-A9A4-F62BE15A006F}" destId="{1DF9A5D8-CD4A-46F6-85ED-59A388E2FFB4}" srcOrd="2" destOrd="0" parTransId="{0DDFACC8-3FE1-4C9F-925C-8DCC5AE2FD24}" sibTransId="{F280977A-51A0-437F-B492-D0199D366297}"/>
    <dgm:cxn modelId="{C8724B58-9EDE-4AE4-B5DE-768DFA974F95}" srcId="{ECFC8F36-665C-474D-A9A4-F62BE15A006F}" destId="{CAD093D9-EAA1-441F-BE61-842FBC8E26AA}" srcOrd="3" destOrd="0" parTransId="{1020874C-0AA7-40D0-B3EB-7445843937EF}" sibTransId="{844AA366-CACE-45A8-BE4C-243B6A07D98D}"/>
    <dgm:cxn modelId="{F0777182-4914-48D4-BD91-F3F4FC3A9448}" srcId="{ECFC8F36-665C-474D-A9A4-F62BE15A006F}" destId="{E07B20F9-594C-4406-97E2-8D2057306166}" srcOrd="0" destOrd="0" parTransId="{6C8CB107-3245-4420-B789-B3F7C72550BD}" sibTransId="{BB4FC9BB-5D6F-4854-AA74-DA2BACFBC37B}"/>
    <dgm:cxn modelId="{E7CD028E-96EC-476D-BB65-0B54721D5238}" type="presOf" srcId="{015AD27E-DAE7-42B8-9654-002318C60026}" destId="{EDE85D02-5277-4EB5-B0D5-72308644E314}" srcOrd="0" destOrd="0" presId="urn:microsoft.com/office/officeart/2018/2/layout/IconLabelList"/>
    <dgm:cxn modelId="{6D002C9D-7DFD-4794-B128-E2567CC0A4DF}" type="presOf" srcId="{D901A2AD-E8E5-4FCE-A2E7-24D51072D9FB}" destId="{303CD3CF-F7E3-4599-951C-BCB8C47364F9}" srcOrd="0" destOrd="0" presId="urn:microsoft.com/office/officeart/2018/2/layout/IconLabelList"/>
    <dgm:cxn modelId="{B02289B1-2E99-40A9-868A-0AD60B48D1CA}" type="presOf" srcId="{ECFC8F36-665C-474D-A9A4-F62BE15A006F}" destId="{6139D842-EF3A-48FC-B245-11A30FDE8D2E}" srcOrd="0" destOrd="0" presId="urn:microsoft.com/office/officeart/2018/2/layout/IconLabelList"/>
    <dgm:cxn modelId="{528DD9D0-E567-47DF-AD5C-E0D0766D9765}" type="presOf" srcId="{40A93093-F544-49D1-9270-B40958ADAC32}" destId="{5D249360-2D26-43A5-91C6-422E3B1E50E8}" srcOrd="0" destOrd="0" presId="urn:microsoft.com/office/officeart/2018/2/layout/IconLabelList"/>
    <dgm:cxn modelId="{239235D6-5568-43B3-995C-13BB2F25DDB3}" srcId="{ECFC8F36-665C-474D-A9A4-F62BE15A006F}" destId="{D901A2AD-E8E5-4FCE-A2E7-24D51072D9FB}" srcOrd="4" destOrd="0" parTransId="{BA9C3935-9A42-400D-ACE3-5D9A7BEE3468}" sibTransId="{3D16057D-FDD2-4AA1-904A-AD3CF8EEE238}"/>
    <dgm:cxn modelId="{78D581BD-FE54-4A31-BE30-A1AABF0215FF}" type="presParOf" srcId="{6139D842-EF3A-48FC-B245-11A30FDE8D2E}" destId="{5C8D4D30-02AF-43F8-8320-478DB8C11D7A}" srcOrd="0" destOrd="0" presId="urn:microsoft.com/office/officeart/2018/2/layout/IconLabelList"/>
    <dgm:cxn modelId="{04E0BB8B-1413-4202-B555-2CD1095A0C39}" type="presParOf" srcId="{5C8D4D30-02AF-43F8-8320-478DB8C11D7A}" destId="{DB73D1BE-827A-41AF-8987-F185B89B06DF}" srcOrd="0" destOrd="0" presId="urn:microsoft.com/office/officeart/2018/2/layout/IconLabelList"/>
    <dgm:cxn modelId="{05322989-CF02-44A1-9089-A1861269AA32}" type="presParOf" srcId="{5C8D4D30-02AF-43F8-8320-478DB8C11D7A}" destId="{CF6DCBC7-438A-4D04-969C-6446473F04B1}" srcOrd="1" destOrd="0" presId="urn:microsoft.com/office/officeart/2018/2/layout/IconLabelList"/>
    <dgm:cxn modelId="{6AA1326C-D251-4C85-9E1D-BD472538F57F}" type="presParOf" srcId="{5C8D4D30-02AF-43F8-8320-478DB8C11D7A}" destId="{2A283AFF-1ACA-402A-BEF5-133AE9DF605B}" srcOrd="2" destOrd="0" presId="urn:microsoft.com/office/officeart/2018/2/layout/IconLabelList"/>
    <dgm:cxn modelId="{BC9262AD-BF93-4015-B6C7-D4CD5B10E426}" type="presParOf" srcId="{6139D842-EF3A-48FC-B245-11A30FDE8D2E}" destId="{1EE2E816-9049-447B-9E61-BE2B865581A2}" srcOrd="1" destOrd="0" presId="urn:microsoft.com/office/officeart/2018/2/layout/IconLabelList"/>
    <dgm:cxn modelId="{E596C264-BFEE-46F2-B6EF-587ADA2E556C}" type="presParOf" srcId="{6139D842-EF3A-48FC-B245-11A30FDE8D2E}" destId="{F82EC062-C4EA-4F15-8859-001028F299DC}" srcOrd="2" destOrd="0" presId="urn:microsoft.com/office/officeart/2018/2/layout/IconLabelList"/>
    <dgm:cxn modelId="{B0CE0420-8E65-4E19-B6D9-37DDC5859B3F}" type="presParOf" srcId="{F82EC062-C4EA-4F15-8859-001028F299DC}" destId="{37452450-3776-45DD-A447-F8631D5AA1C8}" srcOrd="0" destOrd="0" presId="urn:microsoft.com/office/officeart/2018/2/layout/IconLabelList"/>
    <dgm:cxn modelId="{CF5C4C8A-6E5A-4587-A95C-89091B38449E}" type="presParOf" srcId="{F82EC062-C4EA-4F15-8859-001028F299DC}" destId="{A3954778-F4A3-42C1-8FEA-AD0613D05543}" srcOrd="1" destOrd="0" presId="urn:microsoft.com/office/officeart/2018/2/layout/IconLabelList"/>
    <dgm:cxn modelId="{84D02509-F494-4064-A638-691FCA6CE604}" type="presParOf" srcId="{F82EC062-C4EA-4F15-8859-001028F299DC}" destId="{5D249360-2D26-43A5-91C6-422E3B1E50E8}" srcOrd="2" destOrd="0" presId="urn:microsoft.com/office/officeart/2018/2/layout/IconLabelList"/>
    <dgm:cxn modelId="{0CD180BD-CFF3-4F9D-A3D6-8D115702220A}" type="presParOf" srcId="{6139D842-EF3A-48FC-B245-11A30FDE8D2E}" destId="{F4F6B76D-1A75-4AB7-84E2-07BBFF81DA4B}" srcOrd="3" destOrd="0" presId="urn:microsoft.com/office/officeart/2018/2/layout/IconLabelList"/>
    <dgm:cxn modelId="{E6FF86FA-E01A-419B-A227-DBE15D461E22}" type="presParOf" srcId="{6139D842-EF3A-48FC-B245-11A30FDE8D2E}" destId="{99575CE0-852C-41FA-B05B-6EA9F9971F75}" srcOrd="4" destOrd="0" presId="urn:microsoft.com/office/officeart/2018/2/layout/IconLabelList"/>
    <dgm:cxn modelId="{D649B6F2-0B61-47C1-B1F9-2CCCBEC416EA}" type="presParOf" srcId="{99575CE0-852C-41FA-B05B-6EA9F9971F75}" destId="{059E4005-2B3F-4544-A96A-12CFFC179B46}" srcOrd="0" destOrd="0" presId="urn:microsoft.com/office/officeart/2018/2/layout/IconLabelList"/>
    <dgm:cxn modelId="{FCD97FD9-DE97-4511-A97D-E42DD588329C}" type="presParOf" srcId="{99575CE0-852C-41FA-B05B-6EA9F9971F75}" destId="{A3A541FB-C160-43DC-BD19-1B9BD3C5E531}" srcOrd="1" destOrd="0" presId="urn:microsoft.com/office/officeart/2018/2/layout/IconLabelList"/>
    <dgm:cxn modelId="{27ED3BC3-3A79-4388-A8E1-AE736F1B3959}" type="presParOf" srcId="{99575CE0-852C-41FA-B05B-6EA9F9971F75}" destId="{BC347B88-21E2-433D-89EC-6C15BB0550E8}" srcOrd="2" destOrd="0" presId="urn:microsoft.com/office/officeart/2018/2/layout/IconLabelList"/>
    <dgm:cxn modelId="{B4BD0E6C-3F68-4F64-AE4B-52C7DC24CD5C}" type="presParOf" srcId="{6139D842-EF3A-48FC-B245-11A30FDE8D2E}" destId="{49F27797-F065-4A01-935E-CD57779D7F42}" srcOrd="5" destOrd="0" presId="urn:microsoft.com/office/officeart/2018/2/layout/IconLabelList"/>
    <dgm:cxn modelId="{37D63F42-B7D7-4BBD-AF7A-2E9196A115FD}" type="presParOf" srcId="{6139D842-EF3A-48FC-B245-11A30FDE8D2E}" destId="{AED29006-9619-4796-8BCB-FF8F3565AF32}" srcOrd="6" destOrd="0" presId="urn:microsoft.com/office/officeart/2018/2/layout/IconLabelList"/>
    <dgm:cxn modelId="{1E861DA9-211D-4B1C-B223-9A7CA8751356}" type="presParOf" srcId="{AED29006-9619-4796-8BCB-FF8F3565AF32}" destId="{60E9E2C0-12E6-481D-9BA3-86DFBBF75EBD}" srcOrd="0" destOrd="0" presId="urn:microsoft.com/office/officeart/2018/2/layout/IconLabelList"/>
    <dgm:cxn modelId="{90EF8911-2555-4B5F-B320-D321E87814DE}" type="presParOf" srcId="{AED29006-9619-4796-8BCB-FF8F3565AF32}" destId="{591B63E6-BBB9-4434-BF99-F2F795E05502}" srcOrd="1" destOrd="0" presId="urn:microsoft.com/office/officeart/2018/2/layout/IconLabelList"/>
    <dgm:cxn modelId="{F82CD569-9033-4345-B683-C342537B8730}" type="presParOf" srcId="{AED29006-9619-4796-8BCB-FF8F3565AF32}" destId="{535543ED-BFC6-499B-BE79-D7EFFB475887}" srcOrd="2" destOrd="0" presId="urn:microsoft.com/office/officeart/2018/2/layout/IconLabelList"/>
    <dgm:cxn modelId="{229C75CA-D288-4F4A-A3CF-5E4488F08459}" type="presParOf" srcId="{6139D842-EF3A-48FC-B245-11A30FDE8D2E}" destId="{D2416E62-EE48-4EAD-92F9-A7B777B72DC7}" srcOrd="7" destOrd="0" presId="urn:microsoft.com/office/officeart/2018/2/layout/IconLabelList"/>
    <dgm:cxn modelId="{D9D76A27-0F68-4657-B7C3-0DFC6E1BB5F3}" type="presParOf" srcId="{6139D842-EF3A-48FC-B245-11A30FDE8D2E}" destId="{A36575FC-801D-48AC-9F23-05D1D97025E7}" srcOrd="8" destOrd="0" presId="urn:microsoft.com/office/officeart/2018/2/layout/IconLabelList"/>
    <dgm:cxn modelId="{5430B9DA-262B-4F20-9324-19AE542A4AB6}" type="presParOf" srcId="{A36575FC-801D-48AC-9F23-05D1D97025E7}" destId="{C728AC02-DF02-482A-82BD-38EAB0F57D39}" srcOrd="0" destOrd="0" presId="urn:microsoft.com/office/officeart/2018/2/layout/IconLabelList"/>
    <dgm:cxn modelId="{FED3CC0A-8164-477C-B26B-E6267112C044}" type="presParOf" srcId="{A36575FC-801D-48AC-9F23-05D1D97025E7}" destId="{375DFAAE-6C24-47C7-98DD-67A91AC38E81}" srcOrd="1" destOrd="0" presId="urn:microsoft.com/office/officeart/2018/2/layout/IconLabelList"/>
    <dgm:cxn modelId="{DA0F8037-4218-4DD8-B869-6544134004EB}" type="presParOf" srcId="{A36575FC-801D-48AC-9F23-05D1D97025E7}" destId="{303CD3CF-F7E3-4599-951C-BCB8C47364F9}" srcOrd="2" destOrd="0" presId="urn:microsoft.com/office/officeart/2018/2/layout/IconLabelList"/>
    <dgm:cxn modelId="{FDD6E3B2-11EB-4B69-91AE-3E0724C2C6D8}" type="presParOf" srcId="{6139D842-EF3A-48FC-B245-11A30FDE8D2E}" destId="{0DDA9087-1025-43F2-854A-712D55D2D16E}" srcOrd="9" destOrd="0" presId="urn:microsoft.com/office/officeart/2018/2/layout/IconLabelList"/>
    <dgm:cxn modelId="{B9E85023-38C8-4ECC-B79A-E74AB003F1B2}" type="presParOf" srcId="{6139D842-EF3A-48FC-B245-11A30FDE8D2E}" destId="{81B4AC43-7852-4DE0-AE36-CCD57EB038DA}" srcOrd="10" destOrd="0" presId="urn:microsoft.com/office/officeart/2018/2/layout/IconLabelList"/>
    <dgm:cxn modelId="{CAD58E4F-7EE4-49CD-A083-77F8EEC8BBD5}" type="presParOf" srcId="{81B4AC43-7852-4DE0-AE36-CCD57EB038DA}" destId="{5C28F42C-4411-4CE0-A2DE-87616B86D600}" srcOrd="0" destOrd="0" presId="urn:microsoft.com/office/officeart/2018/2/layout/IconLabelList"/>
    <dgm:cxn modelId="{FE4D707D-4DB0-4BA9-BC8C-4998A6E370ED}" type="presParOf" srcId="{81B4AC43-7852-4DE0-AE36-CCD57EB038DA}" destId="{4A7C488E-83C5-42E6-AF5D-3B1ABC1EB45B}" srcOrd="1" destOrd="0" presId="urn:microsoft.com/office/officeart/2018/2/layout/IconLabelList"/>
    <dgm:cxn modelId="{23E0AD81-0CEC-4306-B2CF-4EC0C8474EE7}" type="presParOf" srcId="{81B4AC43-7852-4DE0-AE36-CCD57EB038DA}" destId="{EDE85D02-5277-4EB5-B0D5-72308644E3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3D1BE-827A-41AF-8987-F185B89B06DF}">
      <dsp:nvSpPr>
        <dsp:cNvPr id="0" name=""/>
        <dsp:cNvSpPr/>
      </dsp:nvSpPr>
      <dsp:spPr>
        <a:xfrm>
          <a:off x="433743" y="891936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83AFF-1ACA-402A-BEF5-133AE9DF605B}">
      <dsp:nvSpPr>
        <dsp:cNvPr id="0" name=""/>
        <dsp:cNvSpPr/>
      </dsp:nvSpPr>
      <dsp:spPr>
        <a:xfrm>
          <a:off x="2552" y="194504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#INTERNET</a:t>
          </a:r>
          <a:endParaRPr lang="en-US" sz="1600" kern="1200" dirty="0"/>
        </a:p>
      </dsp:txBody>
      <dsp:txXfrm>
        <a:off x="2552" y="1945047"/>
        <a:ext cx="1567968" cy="1136777"/>
      </dsp:txXfrm>
    </dsp:sp>
    <dsp:sp modelId="{37452450-3776-45DD-A447-F8631D5AA1C8}">
      <dsp:nvSpPr>
        <dsp:cNvPr id="0" name=""/>
        <dsp:cNvSpPr/>
      </dsp:nvSpPr>
      <dsp:spPr>
        <a:xfrm>
          <a:off x="2276107" y="891936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9360-2D26-43A5-91C6-422E3B1E50E8}">
      <dsp:nvSpPr>
        <dsp:cNvPr id="0" name=""/>
        <dsp:cNvSpPr/>
      </dsp:nvSpPr>
      <dsp:spPr>
        <a:xfrm>
          <a:off x="1844915" y="194504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Internet: - Is a worldwide network were Billions and billions of devices such as computers, servers, cell phones, Tablets etc..</a:t>
          </a:r>
          <a:endParaRPr lang="en-US" sz="1400" kern="1200" dirty="0"/>
        </a:p>
      </dsp:txBody>
      <dsp:txXfrm>
        <a:off x="1844915" y="1945047"/>
        <a:ext cx="1567968" cy="1136777"/>
      </dsp:txXfrm>
    </dsp:sp>
    <dsp:sp modelId="{059E4005-2B3F-4544-A96A-12CFFC179B46}">
      <dsp:nvSpPr>
        <dsp:cNvPr id="0" name=""/>
        <dsp:cNvSpPr/>
      </dsp:nvSpPr>
      <dsp:spPr>
        <a:xfrm>
          <a:off x="4118470" y="891936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47B88-21E2-433D-89EC-6C15BB0550E8}">
      <dsp:nvSpPr>
        <dsp:cNvPr id="0" name=""/>
        <dsp:cNvSpPr/>
      </dsp:nvSpPr>
      <dsp:spPr>
        <a:xfrm>
          <a:off x="3687278" y="194504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As long as they are connected using global network any computer can communicate with any other computer.</a:t>
          </a:r>
          <a:endParaRPr lang="en-US" sz="1400" kern="1200" dirty="0"/>
        </a:p>
      </dsp:txBody>
      <dsp:txXfrm>
        <a:off x="3687278" y="1945047"/>
        <a:ext cx="1567968" cy="1136777"/>
      </dsp:txXfrm>
    </dsp:sp>
    <dsp:sp modelId="{60E9E2C0-12E6-481D-9BA3-86DFBBF75EBD}">
      <dsp:nvSpPr>
        <dsp:cNvPr id="0" name=""/>
        <dsp:cNvSpPr/>
      </dsp:nvSpPr>
      <dsp:spPr>
        <a:xfrm>
          <a:off x="433743" y="3473816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543ED-BFC6-499B-BE79-D7EFFB475887}">
      <dsp:nvSpPr>
        <dsp:cNvPr id="0" name=""/>
        <dsp:cNvSpPr/>
      </dsp:nvSpPr>
      <dsp:spPr>
        <a:xfrm>
          <a:off x="2552" y="452692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Thanks to the Internet.</a:t>
          </a:r>
          <a:endParaRPr lang="en-US" sz="1600" kern="1200" dirty="0"/>
        </a:p>
      </dsp:txBody>
      <dsp:txXfrm>
        <a:off x="2552" y="4526927"/>
        <a:ext cx="1567968" cy="1136777"/>
      </dsp:txXfrm>
    </dsp:sp>
    <dsp:sp modelId="{C728AC02-DF02-482A-82BD-38EAB0F57D39}">
      <dsp:nvSpPr>
        <dsp:cNvPr id="0" name=""/>
        <dsp:cNvSpPr/>
      </dsp:nvSpPr>
      <dsp:spPr>
        <a:xfrm>
          <a:off x="2276107" y="3473816"/>
          <a:ext cx="705585" cy="7055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CD3CF-F7E3-4599-951C-BCB8C47364F9}">
      <dsp:nvSpPr>
        <dsp:cNvPr id="0" name=""/>
        <dsp:cNvSpPr/>
      </dsp:nvSpPr>
      <dsp:spPr>
        <a:xfrm>
          <a:off x="1844915" y="452692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CLOUD = INTERNET</a:t>
          </a:r>
          <a:endParaRPr lang="en-US" sz="1600" kern="1200" dirty="0"/>
        </a:p>
      </dsp:txBody>
      <dsp:txXfrm>
        <a:off x="1844915" y="4526927"/>
        <a:ext cx="1567968" cy="1136777"/>
      </dsp:txXfrm>
    </dsp:sp>
    <dsp:sp modelId="{5C28F42C-4411-4CE0-A2DE-87616B86D600}">
      <dsp:nvSpPr>
        <dsp:cNvPr id="0" name=""/>
        <dsp:cNvSpPr/>
      </dsp:nvSpPr>
      <dsp:spPr>
        <a:xfrm>
          <a:off x="4118470" y="3473816"/>
          <a:ext cx="705585" cy="7055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85D02-5277-4EB5-B0D5-72308644E314}">
      <dsp:nvSpPr>
        <dsp:cNvPr id="0" name=""/>
        <dsp:cNvSpPr/>
      </dsp:nvSpPr>
      <dsp:spPr>
        <a:xfrm>
          <a:off x="3687278" y="4526927"/>
          <a:ext cx="1567968" cy="1136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INTERNET = Global Network of connected devices</a:t>
          </a:r>
          <a:endParaRPr lang="en-US" sz="1600" kern="1200" dirty="0"/>
        </a:p>
      </dsp:txBody>
      <dsp:txXfrm>
        <a:off x="3687278" y="4526927"/>
        <a:ext cx="1567968" cy="1136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D4630-0430-459E-AA16-C36FF37E02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40231-9D7E-408B-95F2-0ED63BBDC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0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a63c4df4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a63c4df4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C31BA-67D8-413F-A5DD-028125073D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FAC3-6F71-417E-9EA4-E0954B27F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0E742-944D-446C-A655-ACCE9EA93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AF11A-7C21-43A9-98AE-E8B2A681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A0BA-334F-4A44-AD10-28690949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2C5F2-B233-49BC-B905-764653D6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1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5DC1-1833-4331-A86A-2155B18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D9060-F347-411D-B491-9126F408D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C161-EC68-414F-9423-2D92F266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B3B81-E4CF-449F-9F81-838E8D06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09BE5-2CDC-4A71-ADFE-547B4B25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C15DE-5E7B-4AC2-BD10-5618369B0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05B54-4D3B-40A7-9374-B7C63662B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C36-FC94-4F20-990C-272D1080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FD97-EBAD-459A-A883-27A8550E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DE6C-112E-48BD-9D6A-DB631DC1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12/1/2021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077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512A-D612-4052-8FAA-7531F2AA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31F2-57C6-4F8C-A4E9-02F7DB74C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669E1-DEA8-4026-83D8-1C825F92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4898F-112A-4F6E-A13D-AC9EA770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3D06-F265-4F53-A7C9-75AB3623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00A7-20C4-47BD-B6E3-1BC60AC2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6DDA2-89C2-4A08-95C0-CC1C01B07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A4C5A-3D7F-49AE-AEE4-C53A9036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2FD5-CE62-457B-A9E8-E7F2559C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29764-D774-41D8-A244-40D87F69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B52D-19A5-4876-8482-D355783D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C8EC-F4DD-498A-B372-8B109DF8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F39C2-4CF6-48A2-A638-1CD59EA2C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A3707-AAEC-4873-968C-0254C49E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2C3D5-4809-4AB6-9D73-8201804F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F9563-2AA6-43CB-B898-F996380D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9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80E8-F6AB-493A-93A2-8D082708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69D46-64CB-4652-AAA2-D0F09F1B6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BBB4F-5FC2-4371-99DA-17309BE7B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B380F-A5A2-4166-8CA8-5A8C9BB9F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4AB0B-0E74-41C6-9004-DF9ADB235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6B931-8E1A-41BF-B06B-4D1D56E5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46B4A-8CF2-4E41-A171-AE7387E5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BA5CD-FA23-4F98-A0CD-3274BF69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0AE5-69DF-4142-8F8C-92BB6222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C7631-978F-467A-ABB3-83F3A639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391D4-D12B-4E41-A44A-5186CEBD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B90A8-BE76-44DA-826C-48487E3F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8302D-ECA8-45D3-9589-3F819EFD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D4EE3-60CC-4830-B1D4-65881C58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A49DA-1E05-4711-9DA8-5E6E78F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379E-474C-4BFB-A542-752FCA39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E8F41-3ACE-4C9A-BF43-B4D9DBED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47F15-ECC3-45F4-8B34-B8720242A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5B510-EF75-4183-A19B-89CF6A11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5624A-6727-4927-8536-DBEA2891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E5F5D-5197-49E9-8885-8C320CE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1EBA-95DE-42F8-B1E8-DFC22161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FACC9D-423D-434D-AA40-8798FAA7D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F4939-EBDF-4F65-A808-E35EE470C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50884-05CD-48BB-8E7C-0E7FCEBD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74288-3BFF-4222-8E7E-23B414C7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50CE7-0543-44A1-AFA0-79615423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6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9B744-10F1-4B7D-BA5A-CB157498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6D66-F37E-4ABB-AD3C-BCA6D8120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8D60-3A83-4671-A117-3AB23FE26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AC85F-1BE3-45F9-9603-94254E299B7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0F2B8-1156-4FE7-9B24-CF0D1F144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0A5BB-71B3-4C8A-A548-322A35BD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213C4-EC49-41D7-BAA2-A615C8CC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yexamnotes.com/p/cloud-computing-reference-model_31.html" TargetMode="External"/><Relationship Id="rId2" Type="http://schemas.openxmlformats.org/officeDocument/2006/relationships/hyperlink" Target="https://www.sanfoundry.com/best-reference-books-cloud-comput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https://ieeexplore.ieee.org/document/6149278" TargetMode="External"/><Relationship Id="rId4" Type="http://schemas.openxmlformats.org/officeDocument/2006/relationships/hyperlink" Target="https://www.researchgate.net/publication/323902486_Cloud_Computing_Reference_Architecture_from_Different_Vendor's_Perspectiv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THE CLOUD COMPUTING">
            <a:extLst>
              <a:ext uri="{FF2B5EF4-FFF2-40B4-BE49-F238E27FC236}">
                <a16:creationId xmlns:a16="http://schemas.microsoft.com/office/drawing/2014/main" id="{4DC13F24-5BCA-4B3E-85E0-27C47F62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6" y="271671"/>
            <a:ext cx="9839462" cy="51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232944-496B-44BF-A15C-A9A9776D4CBF}"/>
              </a:ext>
            </a:extLst>
          </p:cNvPr>
          <p:cNvSpPr/>
          <p:nvPr/>
        </p:nvSpPr>
        <p:spPr>
          <a:xfrm>
            <a:off x="6294782" y="5456311"/>
            <a:ext cx="3723862" cy="10336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Karthikeya Thanniru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IMCA Y5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Year: 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BC20A362-9358-4145-9CAD-CC0FF52D4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0"/>
          <a:stretch/>
        </p:blipFill>
        <p:spPr>
          <a:xfrm>
            <a:off x="255878" y="1752874"/>
            <a:ext cx="1868612" cy="2964902"/>
          </a:xfrm>
          <a:prstGeom prst="rect">
            <a:avLst/>
          </a:prstGeom>
        </p:spPr>
      </p:pic>
      <p:pic>
        <p:nvPicPr>
          <p:cNvPr id="4098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EF983490-F1F2-4D9B-87DF-A2CC98B9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D2CAB1-8827-4ACC-BF8E-25B8D835B8C5}"/>
              </a:ext>
            </a:extLst>
          </p:cNvPr>
          <p:cNvSpPr txBox="1"/>
          <p:nvPr/>
        </p:nvSpPr>
        <p:spPr>
          <a:xfrm>
            <a:off x="583096" y="6255026"/>
            <a:ext cx="276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Date: 2</a:t>
            </a:r>
            <a:r>
              <a:rPr lang="en-US" baseline="30000" dirty="0"/>
              <a:t>nd</a:t>
            </a:r>
            <a:r>
              <a:rPr lang="en-US" dirty="0"/>
              <a:t> December 2021</a:t>
            </a:r>
          </a:p>
        </p:txBody>
      </p:sp>
    </p:spTree>
    <p:extLst>
      <p:ext uri="{BB962C8B-B14F-4D97-AF65-F5344CB8AC3E}">
        <p14:creationId xmlns:p14="http://schemas.microsoft.com/office/powerpoint/2010/main" val="363429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1A4974D-341A-40BB-9D1A-2FE622F7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D45F6-E5DE-490E-BA43-98A8BD0F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6" y="1676400"/>
            <a:ext cx="4367212" cy="3415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E50269-99AB-4AFB-BA3E-44806AA3B337}"/>
              </a:ext>
            </a:extLst>
          </p:cNvPr>
          <p:cNvSpPr txBox="1"/>
          <p:nvPr/>
        </p:nvSpPr>
        <p:spPr>
          <a:xfrm>
            <a:off x="6096000" y="875507"/>
            <a:ext cx="5257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Way back to 1970’s # Hypervisor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Lot of Mainframe computers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Beginning of Modern concept of Cloud computing.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Software that links multiple hardware's to use as one giant resource.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Programs will run super fast, analyze data at blazing speed.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10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446080C8-249B-4A56-8C9A-575E7FC8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7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6B1CA2-610E-42B6-B097-17ADF5CA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38" y="455614"/>
            <a:ext cx="11448579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ADVANTAGES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37662-9C25-4CD0-81FF-E31414B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8" y="1295400"/>
            <a:ext cx="5729345" cy="4190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A6A2FF-3344-4CDE-B173-1AF6F4594C83}"/>
              </a:ext>
            </a:extLst>
          </p:cNvPr>
          <p:cNvSpPr txBox="1"/>
          <p:nvPr/>
        </p:nvSpPr>
        <p:spPr>
          <a:xfrm>
            <a:off x="6326719" y="1426658"/>
            <a:ext cx="5257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No need of physical servers or cabling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No need for server room setup or Maintenance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No hardware replacement or procurement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Pay only when what you consume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Scale up or down instantaneously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3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A55F417C-06EC-4EE1-B8B0-849C145E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276A98-60AE-41D1-A3E2-2156AC0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MODELS</a:t>
            </a:r>
            <a:endParaRPr lang="en-US" b="1" dirty="0"/>
          </a:p>
        </p:txBody>
      </p:sp>
      <p:pic>
        <p:nvPicPr>
          <p:cNvPr id="8" name="Picture 2" descr="Image result for CLOUD COMPUTING MODELS">
            <a:extLst>
              <a:ext uri="{FF2B5EF4-FFF2-40B4-BE49-F238E27FC236}">
                <a16:creationId xmlns:a16="http://schemas.microsoft.com/office/drawing/2014/main" id="{33ABA61D-DE10-4DF5-948E-B430F6E6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725" y="1683012"/>
            <a:ext cx="5181600" cy="3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LOUD COMPUTING MODELS">
            <a:extLst>
              <a:ext uri="{FF2B5EF4-FFF2-40B4-BE49-F238E27FC236}">
                <a16:creationId xmlns:a16="http://schemas.microsoft.com/office/drawing/2014/main" id="{59A89A93-472E-4874-B263-A6ED3D55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704376"/>
            <a:ext cx="4874684" cy="3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D44ED829-ED7A-4651-AE38-2234A9B9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2E4976-3B5E-439D-A5F8-D526647D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SAAS (Software as a service)</a:t>
            </a:r>
            <a:endParaRPr lang="en-US" b="1" dirty="0">
              <a:latin typeface="+mj-lt"/>
              <a:ea typeface="ヒラギノ角ゴ Pro W3" charset="0"/>
              <a:cs typeface="+mj-cs"/>
            </a:endParaRPr>
          </a:p>
        </p:txBody>
      </p:sp>
      <p:pic>
        <p:nvPicPr>
          <p:cNvPr id="10" name="Picture 2" descr="Image result for saas">
            <a:extLst>
              <a:ext uri="{FF2B5EF4-FFF2-40B4-BE49-F238E27FC236}">
                <a16:creationId xmlns:a16="http://schemas.microsoft.com/office/drawing/2014/main" id="{C718A906-8B30-4228-BA38-53FCBC6A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3" y="1877037"/>
            <a:ext cx="5282824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85D437-1A8D-4DFB-86C4-01D5DD4A53A5}"/>
              </a:ext>
            </a:extLst>
          </p:cNvPr>
          <p:cNvSpPr txBox="1"/>
          <p:nvPr/>
        </p:nvSpPr>
        <p:spPr>
          <a:xfrm>
            <a:off x="6096000" y="1099985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Completed products managed by Service provider.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Get whole package of the service.</a:t>
            </a:r>
          </a:p>
          <a:p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Easy to use as end user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Cloud based email service such as Outlook, Gmail.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You only need to create an account to send and receive Emails.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dirty="0"/>
          </a:p>
        </p:txBody>
      </p:sp>
      <p:pic>
        <p:nvPicPr>
          <p:cNvPr id="12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A08506CF-A6D0-4AD8-9E27-0774FBBA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9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1B3E56-DC5B-422F-8624-648209B4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PAAS (Platform as a service)</a:t>
            </a:r>
            <a:endParaRPr lang="en-US" b="1" dirty="0">
              <a:latin typeface="+mj-lt"/>
              <a:ea typeface="ヒラギノ角ゴ Pro W3" charset="0"/>
              <a:cs typeface="+mj-cs"/>
            </a:endParaRPr>
          </a:p>
        </p:txBody>
      </p:sp>
      <p:pic>
        <p:nvPicPr>
          <p:cNvPr id="8" name="Picture 2" descr="Image result for paas">
            <a:extLst>
              <a:ext uri="{FF2B5EF4-FFF2-40B4-BE49-F238E27FC236}">
                <a16:creationId xmlns:a16="http://schemas.microsoft.com/office/drawing/2014/main" id="{F4AEEA39-0D89-443E-B259-C72F13691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0" y="1909195"/>
            <a:ext cx="5434237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5809-1E4D-474F-9F94-ACDFF86D7703}"/>
              </a:ext>
            </a:extLst>
          </p:cNvPr>
          <p:cNvSpPr txBox="1"/>
          <p:nvPr/>
        </p:nvSpPr>
        <p:spPr>
          <a:xfrm>
            <a:off x="6096000" y="1138806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Deploy and manage applications without worry about hardware infrastructure.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Service like webservers, databases, Operating systems to host 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Execute programming languages.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Microsoft Azure web hosting, Google App Engine, Heroku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Less Flexibility than IaaS as packages are preconstructed.</a:t>
            </a:r>
          </a:p>
        </p:txBody>
      </p:sp>
      <p:pic>
        <p:nvPicPr>
          <p:cNvPr id="12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E83223BB-EAAA-49F1-8106-95B228C9C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2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43BD12-7C74-426A-8A4F-F6563B3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IAAS (Infrastructure as a service)</a:t>
            </a:r>
            <a:endParaRPr lang="en-US" b="1" dirty="0">
              <a:latin typeface="+mj-lt"/>
              <a:ea typeface="ヒラギノ角ゴ Pro W3" charset="0"/>
              <a:cs typeface="+mj-cs"/>
            </a:endParaRPr>
          </a:p>
        </p:txBody>
      </p:sp>
      <p:pic>
        <p:nvPicPr>
          <p:cNvPr id="10" name="Picture 2" descr="Image result for iaas">
            <a:extLst>
              <a:ext uri="{FF2B5EF4-FFF2-40B4-BE49-F238E27FC236}">
                <a16:creationId xmlns:a16="http://schemas.microsoft.com/office/drawing/2014/main" id="{632268B7-F274-4379-A023-C65F5F09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9" y="1567667"/>
            <a:ext cx="5655261" cy="385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E85214-0F93-4DE3-A257-B3EAC2A4815F}"/>
              </a:ext>
            </a:extLst>
          </p:cNvPr>
          <p:cNvSpPr txBox="1"/>
          <p:nvPr/>
        </p:nvSpPr>
        <p:spPr>
          <a:xfrm>
            <a:off x="6096000" y="875507"/>
            <a:ext cx="5257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Basic Building blocks.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Have control over the network security, computers, servers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Most Flexible and management control.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Closest to have traditional on-premises data center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EX:- Amazon Web Services, Microsoft Azure, Google Cloud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Modify and control almost all parts of infrastructure in the cloud.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No need to purchase or manage actual Hardware.</a:t>
            </a:r>
          </a:p>
        </p:txBody>
      </p:sp>
      <p:pic>
        <p:nvPicPr>
          <p:cNvPr id="12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EADFEFF5-F786-4963-8115-4474C761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9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69A228-1698-46B6-AB4B-42C6A8AA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DEPLOYMENT MODELS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921A3-042C-4289-8384-138209D5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18" y="1439411"/>
            <a:ext cx="7495226" cy="4249928"/>
          </a:xfrm>
          <a:prstGeom prst="rect">
            <a:avLst/>
          </a:prstGeom>
        </p:spPr>
      </p:pic>
      <p:pic>
        <p:nvPicPr>
          <p:cNvPr id="12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C1AEC736-58CD-42C7-97BC-E8151252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29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6040B92-1570-4AC5-B507-FC678C6C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CLOUD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64EA2-F7B4-4BE5-BD77-AB9C670E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3" y="1219200"/>
            <a:ext cx="3835773" cy="3893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41A1A-CB09-48BF-8657-1B1CD0697410}"/>
              </a:ext>
            </a:extLst>
          </p:cNvPr>
          <p:cNvSpPr txBox="1"/>
          <p:nvPr/>
        </p:nvSpPr>
        <p:spPr>
          <a:xfrm>
            <a:off x="5715000" y="1219200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100% IT Infrastructure on the cloud.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All applications migrated or created in the cloud.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Most Flexible and Scalable.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Removes roadblock of costly and time-consuming procurement process.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1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DB1B3E18-BE54-47F4-A796-5C8D0B08A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76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CE17911-1FBA-4B7B-B910-FB7B6B1C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ON- PREMISES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91A4D-29DF-447C-9419-8FE6A7F3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8" y="1464507"/>
            <a:ext cx="5257801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6C994-2C43-452C-97FA-6E38DA7827FE}"/>
              </a:ext>
            </a:extLst>
          </p:cNvPr>
          <p:cNvSpPr txBox="1"/>
          <p:nvPr/>
        </p:nvSpPr>
        <p:spPr>
          <a:xfrm>
            <a:off x="5715000" y="1219200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Use virtualization to deploy resources in their on-premises data centers.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Often looks like traditional IT Infrastructure.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Does not provide lot of benefits in cloud computing.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Resources are not shared to any other organizations.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2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65AAE700-E7C8-4D75-B450-2BDE4377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9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8A61A6-E576-4C70-93C7-65304F00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HYBRID 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25E76C-C411-4001-95EE-E7A71965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6" y="1600200"/>
            <a:ext cx="5128560" cy="3720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211993-8D86-4E39-B905-6AAE50A9BC06}"/>
              </a:ext>
            </a:extLst>
          </p:cNvPr>
          <p:cNvSpPr txBox="1"/>
          <p:nvPr/>
        </p:nvSpPr>
        <p:spPr>
          <a:xfrm>
            <a:off x="5715000" y="1219200"/>
            <a:ext cx="5257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Connects on-premises technology with cloud-based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Great for most of the companies migrating over to the cloud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Data partially on the cloud and partially on-premises data center.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Backup and disaster recovery solution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3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C1FBAD53-DBF0-4048-8E92-3C435A98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9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725" name="Google Shape;725;p29"/>
          <p:cNvGrpSpPr/>
          <p:nvPr/>
        </p:nvGrpSpPr>
        <p:grpSpPr>
          <a:xfrm>
            <a:off x="947034" y="4673192"/>
            <a:ext cx="3110981" cy="1253210"/>
            <a:chOff x="710275" y="3504893"/>
            <a:chExt cx="2333236" cy="939907"/>
          </a:xfrm>
        </p:grpSpPr>
        <p:sp>
          <p:nvSpPr>
            <p:cNvPr id="726" name="Google Shape;726;p29"/>
            <p:cNvSpPr/>
            <p:nvPr/>
          </p:nvSpPr>
          <p:spPr>
            <a:xfrm>
              <a:off x="1106025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710275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2400"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1106013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29"/>
            <p:cNvSpPr txBox="1"/>
            <p:nvPr/>
          </p:nvSpPr>
          <p:spPr>
            <a:xfrm>
              <a:off x="1376412" y="3667581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Models</a:t>
              </a:r>
            </a:p>
          </p:txBody>
        </p:sp>
      </p:grpSp>
      <p:grpSp>
        <p:nvGrpSpPr>
          <p:cNvPr id="732" name="Google Shape;732;p29"/>
          <p:cNvGrpSpPr/>
          <p:nvPr/>
        </p:nvGrpSpPr>
        <p:grpSpPr>
          <a:xfrm>
            <a:off x="947034" y="3147415"/>
            <a:ext cx="3092589" cy="1253175"/>
            <a:chOff x="710275" y="2360561"/>
            <a:chExt cx="2319442" cy="939881"/>
          </a:xfrm>
        </p:grpSpPr>
        <p:sp>
          <p:nvSpPr>
            <p:cNvPr id="733" name="Google Shape;733;p29"/>
            <p:cNvSpPr/>
            <p:nvPr/>
          </p:nvSpPr>
          <p:spPr>
            <a:xfrm>
              <a:off x="1106025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710275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400"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106013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29"/>
            <p:cNvSpPr txBox="1"/>
            <p:nvPr/>
          </p:nvSpPr>
          <p:spPr>
            <a:xfrm>
              <a:off x="1362618" y="2606817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Cloud Computing</a:t>
              </a:r>
            </a:p>
          </p:txBody>
        </p:sp>
      </p:grpSp>
      <p:grpSp>
        <p:nvGrpSpPr>
          <p:cNvPr id="739" name="Google Shape;739;p29"/>
          <p:cNvGrpSpPr/>
          <p:nvPr/>
        </p:nvGrpSpPr>
        <p:grpSpPr>
          <a:xfrm>
            <a:off x="947034" y="1621601"/>
            <a:ext cx="3092532" cy="1252748"/>
            <a:chOff x="710275" y="1216200"/>
            <a:chExt cx="2319399" cy="939561"/>
          </a:xfrm>
        </p:grpSpPr>
        <p:sp>
          <p:nvSpPr>
            <p:cNvPr id="740" name="Google Shape;740;p29"/>
            <p:cNvSpPr/>
            <p:nvPr/>
          </p:nvSpPr>
          <p:spPr>
            <a:xfrm>
              <a:off x="1106025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710275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400"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1106013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29"/>
            <p:cNvSpPr txBox="1"/>
            <p:nvPr/>
          </p:nvSpPr>
          <p:spPr>
            <a:xfrm>
              <a:off x="1334595" y="1491465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Founder of Cloud</a:t>
              </a:r>
            </a:p>
          </p:txBody>
        </p:sp>
      </p:grpSp>
      <p:grpSp>
        <p:nvGrpSpPr>
          <p:cNvPr id="746" name="Google Shape;746;p29"/>
          <p:cNvGrpSpPr/>
          <p:nvPr/>
        </p:nvGrpSpPr>
        <p:grpSpPr>
          <a:xfrm>
            <a:off x="8152301" y="4781651"/>
            <a:ext cx="3092532" cy="1253210"/>
            <a:chOff x="6114275" y="3504893"/>
            <a:chExt cx="2319399" cy="939907"/>
          </a:xfrm>
        </p:grpSpPr>
        <p:sp>
          <p:nvSpPr>
            <p:cNvPr id="747" name="Google Shape;747;p29"/>
            <p:cNvSpPr/>
            <p:nvPr/>
          </p:nvSpPr>
          <p:spPr>
            <a:xfrm>
              <a:off x="6510025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6114275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09</a:t>
              </a:r>
              <a:endParaRPr sz="2400"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10013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53" name="Google Shape;753;p29"/>
          <p:cNvGrpSpPr/>
          <p:nvPr/>
        </p:nvGrpSpPr>
        <p:grpSpPr>
          <a:xfrm>
            <a:off x="8152367" y="3147415"/>
            <a:ext cx="3092533" cy="1253175"/>
            <a:chOff x="6114275" y="2360561"/>
            <a:chExt cx="2319400" cy="939881"/>
          </a:xfrm>
        </p:grpSpPr>
        <p:sp>
          <p:nvSpPr>
            <p:cNvPr id="754" name="Google Shape;754;p29"/>
            <p:cNvSpPr/>
            <p:nvPr/>
          </p:nvSpPr>
          <p:spPr>
            <a:xfrm>
              <a:off x="6510025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6114275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400"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6510013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29"/>
            <p:cNvSpPr txBox="1"/>
            <p:nvPr/>
          </p:nvSpPr>
          <p:spPr>
            <a:xfrm>
              <a:off x="6766576" y="2658216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Advantages</a:t>
              </a: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8152368" y="1621601"/>
            <a:ext cx="3092532" cy="1252748"/>
            <a:chOff x="6114275" y="1216200"/>
            <a:chExt cx="2319399" cy="939561"/>
          </a:xfrm>
        </p:grpSpPr>
        <p:sp>
          <p:nvSpPr>
            <p:cNvPr id="761" name="Google Shape;761;p29"/>
            <p:cNvSpPr/>
            <p:nvPr/>
          </p:nvSpPr>
          <p:spPr>
            <a:xfrm>
              <a:off x="6510025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6114275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6510013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67" name="Google Shape;767;p29"/>
          <p:cNvGrpSpPr/>
          <p:nvPr/>
        </p:nvGrpSpPr>
        <p:grpSpPr>
          <a:xfrm>
            <a:off x="1835216" y="4673192"/>
            <a:ext cx="5806983" cy="1253210"/>
            <a:chOff x="1376411" y="3504893"/>
            <a:chExt cx="4355238" cy="939907"/>
          </a:xfrm>
        </p:grpSpPr>
        <p:sp>
          <p:nvSpPr>
            <p:cNvPr id="768" name="Google Shape;768;p29"/>
            <p:cNvSpPr/>
            <p:nvPr/>
          </p:nvSpPr>
          <p:spPr>
            <a:xfrm>
              <a:off x="3808000" y="3586237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0"/>
                  </a:moveTo>
                  <a:lnTo>
                    <a:pt x="1" y="29289"/>
                  </a:lnTo>
                  <a:lnTo>
                    <a:pt x="60616" y="29289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3412250" y="3504893"/>
              <a:ext cx="576225" cy="858592"/>
            </a:xfrm>
            <a:custGeom>
              <a:avLst/>
              <a:gdLst/>
              <a:ahLst/>
              <a:cxnLst/>
              <a:rect l="l" t="t" r="r" b="b"/>
              <a:pathLst>
                <a:path w="19658" h="29291" extrusionOk="0">
                  <a:moveTo>
                    <a:pt x="0" y="1"/>
                  </a:moveTo>
                  <a:lnTo>
                    <a:pt x="0" y="29290"/>
                  </a:lnTo>
                  <a:lnTo>
                    <a:pt x="19657" y="29290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2400"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3807988" y="4363435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29"/>
            <p:cNvSpPr txBox="1"/>
            <p:nvPr/>
          </p:nvSpPr>
          <p:spPr>
            <a:xfrm>
              <a:off x="1376411" y="3973056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SAAS,PAAS,IAAS</a:t>
              </a:r>
            </a:p>
          </p:txBody>
        </p:sp>
      </p:grpSp>
      <p:grpSp>
        <p:nvGrpSpPr>
          <p:cNvPr id="774" name="Google Shape;774;p29"/>
          <p:cNvGrpSpPr/>
          <p:nvPr/>
        </p:nvGrpSpPr>
        <p:grpSpPr>
          <a:xfrm>
            <a:off x="4549667" y="3147415"/>
            <a:ext cx="3092532" cy="1253175"/>
            <a:chOff x="3412250" y="2360561"/>
            <a:chExt cx="2319399" cy="939881"/>
          </a:xfrm>
        </p:grpSpPr>
        <p:sp>
          <p:nvSpPr>
            <p:cNvPr id="775" name="Google Shape;775;p29"/>
            <p:cNvSpPr/>
            <p:nvPr/>
          </p:nvSpPr>
          <p:spPr>
            <a:xfrm>
              <a:off x="3808000" y="2441879"/>
              <a:ext cx="1923649" cy="858563"/>
            </a:xfrm>
            <a:custGeom>
              <a:avLst/>
              <a:gdLst/>
              <a:ahLst/>
              <a:cxnLst/>
              <a:rect l="l" t="t" r="r" b="b"/>
              <a:pathLst>
                <a:path w="60616" h="29290" extrusionOk="0">
                  <a:moveTo>
                    <a:pt x="1" y="1"/>
                  </a:moveTo>
                  <a:lnTo>
                    <a:pt x="1" y="29290"/>
                  </a:lnTo>
                  <a:lnTo>
                    <a:pt x="60616" y="29290"/>
                  </a:lnTo>
                  <a:lnTo>
                    <a:pt x="606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3412250" y="2360561"/>
              <a:ext cx="576225" cy="858211"/>
            </a:xfrm>
            <a:custGeom>
              <a:avLst/>
              <a:gdLst/>
              <a:ahLst/>
              <a:cxnLst/>
              <a:rect l="l" t="t" r="r" b="b"/>
              <a:pathLst>
                <a:path w="19658" h="29278" extrusionOk="0">
                  <a:moveTo>
                    <a:pt x="0" y="0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400"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3807988" y="3218722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1"/>
                  </a:moveTo>
                  <a:lnTo>
                    <a:pt x="1" y="2775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29"/>
            <p:cNvSpPr txBox="1"/>
            <p:nvPr/>
          </p:nvSpPr>
          <p:spPr>
            <a:xfrm>
              <a:off x="4057989" y="2632598"/>
              <a:ext cx="166709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rgbClr val="434343"/>
                  </a:solidFill>
                  <a:latin typeface="Roboto"/>
                  <a:ea typeface="Roboto"/>
                </a:rPr>
                <a:t>History</a:t>
              </a:r>
            </a:p>
          </p:txBody>
        </p:sp>
      </p:grpSp>
      <p:grpSp>
        <p:nvGrpSpPr>
          <p:cNvPr id="781" name="Google Shape;781;p29"/>
          <p:cNvGrpSpPr/>
          <p:nvPr/>
        </p:nvGrpSpPr>
        <p:grpSpPr>
          <a:xfrm>
            <a:off x="4567217" y="1675834"/>
            <a:ext cx="3092532" cy="1252748"/>
            <a:chOff x="3412250" y="1216200"/>
            <a:chExt cx="2319399" cy="939561"/>
          </a:xfrm>
        </p:grpSpPr>
        <p:sp>
          <p:nvSpPr>
            <p:cNvPr id="782" name="Google Shape;782;p29"/>
            <p:cNvSpPr/>
            <p:nvPr/>
          </p:nvSpPr>
          <p:spPr>
            <a:xfrm>
              <a:off x="3808000" y="1297550"/>
              <a:ext cx="1923649" cy="858211"/>
            </a:xfrm>
            <a:custGeom>
              <a:avLst/>
              <a:gdLst/>
              <a:ahLst/>
              <a:cxnLst/>
              <a:rect l="l" t="t" r="r" b="b"/>
              <a:pathLst>
                <a:path w="60616" h="29278" extrusionOk="0">
                  <a:moveTo>
                    <a:pt x="1" y="0"/>
                  </a:moveTo>
                  <a:lnTo>
                    <a:pt x="1" y="29277"/>
                  </a:lnTo>
                  <a:lnTo>
                    <a:pt x="60616" y="29277"/>
                  </a:lnTo>
                  <a:lnTo>
                    <a:pt x="60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3412250" y="1216200"/>
              <a:ext cx="576225" cy="858241"/>
            </a:xfrm>
            <a:custGeom>
              <a:avLst/>
              <a:gdLst/>
              <a:ahLst/>
              <a:cxnLst/>
              <a:rect l="l" t="t" r="r" b="b"/>
              <a:pathLst>
                <a:path w="19658" h="29279" extrusionOk="0">
                  <a:moveTo>
                    <a:pt x="0" y="1"/>
                  </a:moveTo>
                  <a:lnTo>
                    <a:pt x="0" y="29278"/>
                  </a:lnTo>
                  <a:lnTo>
                    <a:pt x="19657" y="29278"/>
                  </a:lnTo>
                  <a:lnTo>
                    <a:pt x="19657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400"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807988" y="2074390"/>
              <a:ext cx="180477" cy="81342"/>
            </a:xfrm>
            <a:custGeom>
              <a:avLst/>
              <a:gdLst/>
              <a:ahLst/>
              <a:cxnLst/>
              <a:rect l="l" t="t" r="r" b="b"/>
              <a:pathLst>
                <a:path w="6157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6" name="Google Shape;780;p29">
            <a:extLst>
              <a:ext uri="{FF2B5EF4-FFF2-40B4-BE49-F238E27FC236}">
                <a16:creationId xmlns:a16="http://schemas.microsoft.com/office/drawing/2014/main" id="{26945101-4F62-4E65-A0AF-D8A4AD759BA8}"/>
              </a:ext>
            </a:extLst>
          </p:cNvPr>
          <p:cNvSpPr txBox="1"/>
          <p:nvPr/>
        </p:nvSpPr>
        <p:spPr>
          <a:xfrm>
            <a:off x="5707710" y="2078599"/>
            <a:ext cx="2222799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Roboto"/>
                <a:ea typeface="Roboto"/>
              </a:rPr>
              <a:t>Road Map</a:t>
            </a:r>
          </a:p>
        </p:txBody>
      </p:sp>
      <p:sp>
        <p:nvSpPr>
          <p:cNvPr id="67" name="Google Shape;780;p29">
            <a:extLst>
              <a:ext uri="{FF2B5EF4-FFF2-40B4-BE49-F238E27FC236}">
                <a16:creationId xmlns:a16="http://schemas.microsoft.com/office/drawing/2014/main" id="{EEB5B445-C2FF-454D-9CFE-96C003EF40C0}"/>
              </a:ext>
            </a:extLst>
          </p:cNvPr>
          <p:cNvSpPr txBox="1"/>
          <p:nvPr/>
        </p:nvSpPr>
        <p:spPr>
          <a:xfrm>
            <a:off x="9074633" y="2027072"/>
            <a:ext cx="2222799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Roboto"/>
                <a:ea typeface="Roboto"/>
              </a:rPr>
              <a:t>BIG Three – CSP’s</a:t>
            </a:r>
          </a:p>
        </p:txBody>
      </p:sp>
      <p:sp>
        <p:nvSpPr>
          <p:cNvPr id="68" name="Google Shape;751;p29">
            <a:extLst>
              <a:ext uri="{FF2B5EF4-FFF2-40B4-BE49-F238E27FC236}">
                <a16:creationId xmlns:a16="http://schemas.microsoft.com/office/drawing/2014/main" id="{937F21B8-8B90-4561-9EA3-2EE942135C54}"/>
              </a:ext>
            </a:extLst>
          </p:cNvPr>
          <p:cNvSpPr txBox="1"/>
          <p:nvPr/>
        </p:nvSpPr>
        <p:spPr>
          <a:xfrm>
            <a:off x="9022102" y="5082361"/>
            <a:ext cx="2222799" cy="66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Roboto"/>
                <a:ea typeface="Roboto"/>
              </a:rPr>
              <a:t>Jobs related to Cloud domain</a:t>
            </a:r>
          </a:p>
        </p:txBody>
      </p:sp>
      <p:sp>
        <p:nvSpPr>
          <p:cNvPr id="69" name="Google Shape;773;p29">
            <a:extLst>
              <a:ext uri="{FF2B5EF4-FFF2-40B4-BE49-F238E27FC236}">
                <a16:creationId xmlns:a16="http://schemas.microsoft.com/office/drawing/2014/main" id="{DDA51B72-378D-40A4-BE57-939A45B8E55A}"/>
              </a:ext>
            </a:extLst>
          </p:cNvPr>
          <p:cNvSpPr txBox="1"/>
          <p:nvPr/>
        </p:nvSpPr>
        <p:spPr>
          <a:xfrm>
            <a:off x="5354970" y="4890109"/>
            <a:ext cx="2222798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Roboto"/>
                <a:ea typeface="Roboto"/>
              </a:rPr>
              <a:t>Deployments</a:t>
            </a:r>
          </a:p>
        </p:txBody>
      </p:sp>
      <p:sp>
        <p:nvSpPr>
          <p:cNvPr id="53" name="Google Shape;773;p29">
            <a:extLst>
              <a:ext uri="{FF2B5EF4-FFF2-40B4-BE49-F238E27FC236}">
                <a16:creationId xmlns:a16="http://schemas.microsoft.com/office/drawing/2014/main" id="{74C87962-F9FA-4850-A274-4C96689D4337}"/>
              </a:ext>
            </a:extLst>
          </p:cNvPr>
          <p:cNvSpPr txBox="1"/>
          <p:nvPr/>
        </p:nvSpPr>
        <p:spPr>
          <a:xfrm>
            <a:off x="5345763" y="5297410"/>
            <a:ext cx="2222798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600" dirty="0">
                <a:solidFill>
                  <a:srgbClr val="434343"/>
                </a:solidFill>
                <a:latin typeface="Roboto"/>
                <a:ea typeface="Roboto"/>
              </a:rPr>
              <a:t>Public, Private, Hybrid</a:t>
            </a:r>
          </a:p>
        </p:txBody>
      </p:sp>
      <p:pic>
        <p:nvPicPr>
          <p:cNvPr id="54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DA54C0BE-4A10-445F-9469-78F72D2B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E6A23B-EDAD-4817-9AF1-433AB580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700" dirty="0"/>
              <a:t>Jobs Related to Cloud Computing : </a:t>
            </a:r>
          </a:p>
        </p:txBody>
      </p:sp>
      <p:pic>
        <p:nvPicPr>
          <p:cNvPr id="8" name="Picture 7" descr="A group of people sitting at a table looking at a phone&#10;&#10;Description automatically generated with low confidence">
            <a:extLst>
              <a:ext uri="{FF2B5EF4-FFF2-40B4-BE49-F238E27FC236}">
                <a16:creationId xmlns:a16="http://schemas.microsoft.com/office/drawing/2014/main" id="{89F5CA3A-FF36-4576-BBFE-7273C08D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r="15944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C9FA8-40B0-403D-9482-3FBD4228F7C3}"/>
              </a:ext>
            </a:extLst>
          </p:cNvPr>
          <p:cNvSpPr txBox="1"/>
          <p:nvPr/>
        </p:nvSpPr>
        <p:spPr>
          <a:xfrm>
            <a:off x="8643193" y="2144990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administrator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architect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automation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consultant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security analyst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software engineer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987DBA2D-B7E6-44F7-8151-2C354FB4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205" y="0"/>
            <a:ext cx="699796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8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F36D02D-125E-4A46-9B1F-ACDF0AC5A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98" y="855878"/>
            <a:ext cx="9584673" cy="4882193"/>
          </a:xfrm>
        </p:spPr>
      </p:pic>
      <p:pic>
        <p:nvPicPr>
          <p:cNvPr id="6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A2B97984-1904-46D4-85D3-926C745F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8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 Web Services vs. Google Cloud Platform vs. Microsoft Azure |  Clutch.co">
            <a:extLst>
              <a:ext uri="{FF2B5EF4-FFF2-40B4-BE49-F238E27FC236}">
                <a16:creationId xmlns:a16="http://schemas.microsoft.com/office/drawing/2014/main" id="{D09659A7-61A3-4FC7-A973-C9AE844E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60" y="1094238"/>
            <a:ext cx="8817880" cy="440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076E7556-CFC3-4FED-9D93-B2DA957D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6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8A61A6-E576-4C70-93C7-65304F00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11993-8D86-4E39-B905-6AAE50A9BC06}"/>
              </a:ext>
            </a:extLst>
          </p:cNvPr>
          <p:cNvSpPr txBox="1"/>
          <p:nvPr/>
        </p:nvSpPr>
        <p:spPr>
          <a:xfrm>
            <a:off x="186654" y="1068198"/>
            <a:ext cx="118347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hlinkClick r:id="rId2"/>
              </a:rPr>
              <a:t>https://www.sanfoundry.com/best-reference-books-cloud-computing/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hlinkClick r:id="rId3"/>
              </a:rPr>
              <a:t>https://www.easyexamnotes.com/p/cloud-computing-reference-model_31.html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hlinkClick r:id="rId4"/>
              </a:rPr>
              <a:t>https://www.researchgate.net/publication/323902486_Cloud_Computing_Reference_Architecture_from_Different_Vendor's_Perspective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hlinkClick r:id="rId5"/>
              </a:rPr>
              <a:t>https://ieeexplore.ieee.org/document/6149278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3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C1FBAD53-DBF0-4048-8E92-3C435A981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6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232944-496B-44BF-A15C-A9A9776D4CBF}"/>
              </a:ext>
            </a:extLst>
          </p:cNvPr>
          <p:cNvSpPr/>
          <p:nvPr/>
        </p:nvSpPr>
        <p:spPr>
          <a:xfrm>
            <a:off x="3484470" y="1949713"/>
            <a:ext cx="6624264" cy="188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Mamjan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Shawali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sir, Sr.Lecturer, KCDC, Nellore</a:t>
            </a:r>
          </a:p>
        </p:txBody>
      </p:sp>
      <p:pic>
        <p:nvPicPr>
          <p:cNvPr id="5" name="Picture 4" descr="A person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34F6E2F5-8A96-49F3-8B0A-1BB9B9A5F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9" t="17687" r="25934" b="26850"/>
          <a:stretch/>
        </p:blipFill>
        <p:spPr>
          <a:xfrm>
            <a:off x="79353" y="1103923"/>
            <a:ext cx="2640563" cy="3803637"/>
          </a:xfrm>
          <a:prstGeom prst="rect">
            <a:avLst/>
          </a:prstGeom>
        </p:spPr>
      </p:pic>
      <p:pic>
        <p:nvPicPr>
          <p:cNvPr id="6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FC98C05D-28D2-41C9-972A-5D589BD0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5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y presentation | Presentation, This or that questions, Thank you">
            <a:extLst>
              <a:ext uri="{FF2B5EF4-FFF2-40B4-BE49-F238E27FC236}">
                <a16:creationId xmlns:a16="http://schemas.microsoft.com/office/drawing/2014/main" id="{14009060-82E3-4BB1-886A-808B1C4AB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9" r="-1" b="11780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1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FCC7C-87D9-4BE1-831B-F76BAB5D2555}"/>
              </a:ext>
            </a:extLst>
          </p:cNvPr>
          <p:cNvSpPr/>
          <p:nvPr/>
        </p:nvSpPr>
        <p:spPr>
          <a:xfrm>
            <a:off x="304800" y="371061"/>
            <a:ext cx="10694505" cy="1272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FOUNDER OF CLOUD COMPUTING: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7F345E9-798B-476B-958D-A297EA7DE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0" y="2255766"/>
            <a:ext cx="3074504" cy="3469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5FDC2C-2DD8-465E-8417-B2930C54C10D}"/>
              </a:ext>
            </a:extLst>
          </p:cNvPr>
          <p:cNvSpPr/>
          <p:nvPr/>
        </p:nvSpPr>
        <p:spPr>
          <a:xfrm>
            <a:off x="6096000" y="1980753"/>
            <a:ext cx="5380383" cy="4538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Joseph Carl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Robnett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Licklider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was Born in March11,1915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St.Louis,Missouri,USA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a American Computer Scientist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Pyschologist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was invented Cloud computing in 1960’s with his work on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Research Projects Agency Network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0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ARPANET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1966 he enabled the ARPANET project to access to remote computers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E6A6ACA5-F5A9-460E-8352-B93CB9A2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8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25C90E-4794-4F5B-9053-AD5AFB32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 Map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330BB54-9A5E-4B9D-B905-A99A4DF3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3" y="198760"/>
            <a:ext cx="7070518" cy="6302708"/>
          </a:xfrm>
          <a:prstGeom prst="rect">
            <a:avLst/>
          </a:prstGeom>
        </p:spPr>
      </p:pic>
      <p:pic>
        <p:nvPicPr>
          <p:cNvPr id="17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264F7288-0167-4468-9657-CD0DF005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0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8A61A6-E576-4C70-93C7-65304F00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83" y="82571"/>
            <a:ext cx="5323715" cy="1642970"/>
          </a:xfr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Three – CSP’s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211993-8D86-4E39-B905-6AAE50A9BC06}"/>
              </a:ext>
            </a:extLst>
          </p:cNvPr>
          <p:cNvSpPr txBox="1"/>
          <p:nvPr/>
        </p:nvSpPr>
        <p:spPr>
          <a:xfrm>
            <a:off x="780811" y="1808112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Amazon Web Services - AWS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Microsoft Azure - Azure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Google Cloud - GCP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louds Compared — AWS vs Azure vs GCP | by Tushar Agarwal | GlobalLogic  Cloud and DevOps Blog | Medium">
            <a:extLst>
              <a:ext uri="{FF2B5EF4-FFF2-40B4-BE49-F238E27FC236}">
                <a16:creationId xmlns:a16="http://schemas.microsoft.com/office/drawing/2014/main" id="{0E2F1AFA-6E4F-49EB-91C9-E4ADDAE7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1684" y="2537537"/>
            <a:ext cx="4170530" cy="17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39208AD1-D75F-4615-894D-2976EA3D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6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C6F7AD4E-F01D-4B66-891A-AB3975A1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442362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THE CLOUD </a:t>
            </a:r>
          </a:p>
        </p:txBody>
      </p:sp>
      <p:pic>
        <p:nvPicPr>
          <p:cNvPr id="46" name="Picture 2" descr="Image result for THE CLOUD COMPUTING">
            <a:extLst>
              <a:ext uri="{FF2B5EF4-FFF2-40B4-BE49-F238E27FC236}">
                <a16:creationId xmlns:a16="http://schemas.microsoft.com/office/drawing/2014/main" id="{39388838-A354-4130-B389-06C8102FA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r="13785" b="-2"/>
          <a:stretch/>
        </p:blipFill>
        <p:spPr bwMode="auto">
          <a:xfrm>
            <a:off x="609618" y="1371603"/>
            <a:ext cx="5177499" cy="4525963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49" name="TextBox 46">
            <a:extLst>
              <a:ext uri="{FF2B5EF4-FFF2-40B4-BE49-F238E27FC236}">
                <a16:creationId xmlns:a16="http://schemas.microsoft.com/office/drawing/2014/main" id="{3A89EF21-9A05-45AE-B84E-1645689AF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060562"/>
              </p:ext>
            </p:extLst>
          </p:nvPr>
        </p:nvGraphicFramePr>
        <p:xfrm>
          <a:off x="6647202" y="475217"/>
          <a:ext cx="5257800" cy="6555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3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29F4CE78-216E-4148-BB66-E7410E0E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3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162E68-D9D3-40FD-B7EC-B10CB31B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1" y="310412"/>
            <a:ext cx="11139688" cy="984989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 b="1" dirty="0">
                <a:latin typeface="+mj-lt"/>
                <a:ea typeface="ヒラギノ角ゴ Pro W3" charset="0"/>
                <a:cs typeface="+mj-cs"/>
              </a:rPr>
              <a:t>CLOUD COMPUTING</a:t>
            </a:r>
          </a:p>
        </p:txBody>
      </p:sp>
      <p:pic>
        <p:nvPicPr>
          <p:cNvPr id="14" name="Picture 2" descr="Image result for THE CLOUD COMPUTING">
            <a:extLst>
              <a:ext uri="{FF2B5EF4-FFF2-40B4-BE49-F238E27FC236}">
                <a16:creationId xmlns:a16="http://schemas.microsoft.com/office/drawing/2014/main" id="{A1B477EE-7533-48A0-8A07-CB15036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98" y="1295401"/>
            <a:ext cx="5612201" cy="464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889314-54A1-4802-A932-F3738D6826F4}"/>
              </a:ext>
            </a:extLst>
          </p:cNvPr>
          <p:cNvSpPr txBox="1"/>
          <p:nvPr/>
        </p:nvSpPr>
        <p:spPr>
          <a:xfrm>
            <a:off x="6647202" y="475217"/>
            <a:ext cx="5257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#ON-Demand delivery of Compute, Database Storage, applications and other IT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Instantaneous access to computational, storage, software using Internet.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When you want it, where you want 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More Flexibility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515280-AD3F-4F38-8A34-6065737B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143330"/>
            <a:ext cx="2727318" cy="1362075"/>
          </a:xfrm>
          <a:prstGeom prst="rect">
            <a:avLst/>
          </a:prstGeom>
        </p:spPr>
      </p:pic>
      <p:pic>
        <p:nvPicPr>
          <p:cNvPr id="19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DC56D6F6-00B0-4223-9053-513EFAE4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1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34C9AF-DBE7-4527-A157-FC012B98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C8C2B-5E04-44B7-8147-7EA4F43F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1"/>
            <a:ext cx="5094307" cy="2817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FE263-708F-496C-826A-4E5FB414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9" y="4112674"/>
            <a:ext cx="4976018" cy="188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645C9-C7D2-460E-914A-812C03088690}"/>
              </a:ext>
            </a:extLst>
          </p:cNvPr>
          <p:cNvSpPr txBox="1"/>
          <p:nvPr/>
        </p:nvSpPr>
        <p:spPr>
          <a:xfrm>
            <a:off x="6440650" y="1202678"/>
            <a:ext cx="5257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Way back to 1950’s # Mainframe Computing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Central computer accessed by Numerous devices.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Central has all compute capabilities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Devices will send requests to Mainframe</a:t>
            </a:r>
          </a:p>
          <a:p>
            <a:r>
              <a:rPr lang="en-US" b="1" dirty="0"/>
              <a:t>      computer are called dumb terminals.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11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2534C992-4AC5-472E-8396-F4944F48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1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BA10133-1DA7-4AFD-B670-E4B8103D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7" y="455614"/>
            <a:ext cx="10972800" cy="8397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latin typeface="+mj-lt"/>
                <a:ea typeface="ヒラギノ角ゴ Pro W3" charset="0"/>
                <a:cs typeface="+mj-cs"/>
              </a:rPr>
              <a:t>HISTORY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E1D95-38B4-406B-9475-054BFF7F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68995"/>
            <a:ext cx="4341303" cy="3511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C7EAC-160C-404B-8189-5CE24F6A60F4}"/>
              </a:ext>
            </a:extLst>
          </p:cNvPr>
          <p:cNvSpPr txBox="1"/>
          <p:nvPr/>
        </p:nvSpPr>
        <p:spPr>
          <a:xfrm>
            <a:off x="6096000" y="1054916"/>
            <a:ext cx="5257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Way back to 1970’s # Virtual Machines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Multiple operating systems live in a single piece of Hardware.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One single Mainframe Computer can run multiple operating systems running at same time and do many different things.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14" name="Picture 2" descr="KRISHNA CHAITANYA INSTITUTE OF SCIENCE &amp;amp; TECHNOLOGY – KAKUTUR">
            <a:extLst>
              <a:ext uri="{FF2B5EF4-FFF2-40B4-BE49-F238E27FC236}">
                <a16:creationId xmlns:a16="http://schemas.microsoft.com/office/drawing/2014/main" id="{56378EE3-5225-4DA9-9121-AB716AF2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593" y="0"/>
            <a:ext cx="886408" cy="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5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766</Words>
  <Application>Microsoft Office PowerPoint</Application>
  <PresentationFormat>Widescreen</PresentationFormat>
  <Paragraphs>237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Fira Sans Extra Condensed Medium</vt:lpstr>
      <vt:lpstr>Roboto</vt:lpstr>
      <vt:lpstr>Times New Roman</vt:lpstr>
      <vt:lpstr>Wingdings</vt:lpstr>
      <vt:lpstr>Office Theme</vt:lpstr>
      <vt:lpstr>PowerPoint Presentation</vt:lpstr>
      <vt:lpstr>Agenda</vt:lpstr>
      <vt:lpstr>PowerPoint Presentation</vt:lpstr>
      <vt:lpstr>Road Map</vt:lpstr>
      <vt:lpstr>BIG Three – CSP’s </vt:lpstr>
      <vt:lpstr>THE CLOUD </vt:lpstr>
      <vt:lpstr>CLOUD COMPUTING</vt:lpstr>
      <vt:lpstr>HISTORY</vt:lpstr>
      <vt:lpstr>HISTORY</vt:lpstr>
      <vt:lpstr>HISTORY</vt:lpstr>
      <vt:lpstr>ADVANTAGES</vt:lpstr>
      <vt:lpstr>MODELS</vt:lpstr>
      <vt:lpstr>SAAS (Software as a service)</vt:lpstr>
      <vt:lpstr>PAAS (Platform as a service)</vt:lpstr>
      <vt:lpstr>IAAS (Infrastructure as a service)</vt:lpstr>
      <vt:lpstr>DEPLOYMENT MODELS</vt:lpstr>
      <vt:lpstr>CLOUD DEPLOYMENT</vt:lpstr>
      <vt:lpstr>ON- PREMISES DEPLOYMENT</vt:lpstr>
      <vt:lpstr>HYBRID DEPLOYMENT</vt:lpstr>
      <vt:lpstr>Jobs Related to Cloud Computing : 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Thanniru, Rahul Krishna</dc:creator>
  <cp:lastModifiedBy>Thanniru, Rahul Krishna</cp:lastModifiedBy>
  <cp:revision>42</cp:revision>
  <dcterms:created xsi:type="dcterms:W3CDTF">2021-03-01T14:34:13Z</dcterms:created>
  <dcterms:modified xsi:type="dcterms:W3CDTF">2021-12-01T15:02:39Z</dcterms:modified>
</cp:coreProperties>
</file>